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6" r:id="rId6"/>
    <p:sldId id="260" r:id="rId7"/>
    <p:sldId id="261" r:id="rId8"/>
    <p:sldId id="263" r:id="rId9"/>
    <p:sldId id="264" r:id="rId10"/>
    <p:sldId id="265" r:id="rId11"/>
  </p:sldIdLst>
  <p:sldSz cx="14630400" cy="8229600"/>
  <p:notesSz cx="8229600" cy="14630400"/>
  <p:embeddedFontLst>
    <p:embeddedFont>
      <p:font typeface="Geist"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71" d="100"/>
          <a:sy n="71"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844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1053524" y="1749449"/>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Enhancing Profitability by Combining Online Sales with Traditional Vendor Channels</a:t>
            </a:r>
            <a:endParaRPr lang="en-US" sz="4450" dirty="0"/>
          </a:p>
        </p:txBody>
      </p:sp>
      <p:sp>
        <p:nvSpPr>
          <p:cNvPr id="5" name="Text 2"/>
          <p:cNvSpPr/>
          <p:nvPr/>
        </p:nvSpPr>
        <p:spPr>
          <a:xfrm>
            <a:off x="793790" y="4625788"/>
            <a:ext cx="7556421" cy="90371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3"/>
          <p:cNvSpPr/>
          <p:nvPr/>
        </p:nvSpPr>
        <p:spPr>
          <a:xfrm>
            <a:off x="793790" y="5784652"/>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Box 6">
            <a:extLst>
              <a:ext uri="{FF2B5EF4-FFF2-40B4-BE49-F238E27FC236}">
                <a16:creationId xmlns:a16="http://schemas.microsoft.com/office/drawing/2014/main" id="{0CFF664F-57DE-1F7D-6D29-E1F4BFC9C0D7}"/>
              </a:ext>
            </a:extLst>
          </p:cNvPr>
          <p:cNvSpPr txBox="1"/>
          <p:nvPr/>
        </p:nvSpPr>
        <p:spPr>
          <a:xfrm>
            <a:off x="1053524" y="5056912"/>
            <a:ext cx="6088828" cy="1477328"/>
          </a:xfrm>
          <a:prstGeom prst="rect">
            <a:avLst/>
          </a:prstGeom>
          <a:noFill/>
        </p:spPr>
        <p:txBody>
          <a:bodyPr wrap="square" rtlCol="0">
            <a:spAutoFit/>
          </a:bodyPr>
          <a:lstStyle/>
          <a:p>
            <a:r>
              <a:rPr lang="en-US" b="1" dirty="0"/>
              <a:t>IITM Online BS Degree Program </a:t>
            </a:r>
          </a:p>
          <a:p>
            <a:endParaRPr lang="en-US" b="1" dirty="0"/>
          </a:p>
          <a:p>
            <a:endParaRPr lang="en-US" b="1" dirty="0"/>
          </a:p>
          <a:p>
            <a:r>
              <a:rPr lang="en-US" b="1" dirty="0"/>
              <a:t>Aaditi Menon</a:t>
            </a:r>
          </a:p>
          <a:p>
            <a:r>
              <a:rPr lang="en-IN" b="1" dirty="0"/>
              <a:t>24f1002623@ds.study.iitm.ac.in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A3A3C8C-844C-909D-B3A7-DA0B9B8C946C}"/>
              </a:ext>
            </a:extLst>
          </p:cNvPr>
          <p:cNvPicPr>
            <a:picLocks noChangeAspect="1"/>
          </p:cNvPicPr>
          <p:nvPr/>
        </p:nvPicPr>
        <p:blipFill>
          <a:blip r:embed="rId3"/>
          <a:stretch>
            <a:fillRect/>
          </a:stretch>
        </p:blipFill>
        <p:spPr>
          <a:xfrm>
            <a:off x="11972809" y="7511319"/>
            <a:ext cx="2657591" cy="702581"/>
          </a:xfrm>
          <a:prstGeom prst="rect">
            <a:avLst/>
          </a:prstGeom>
        </p:spPr>
      </p:pic>
      <p:sp>
        <p:nvSpPr>
          <p:cNvPr id="17" name="TextBox 16">
            <a:extLst>
              <a:ext uri="{FF2B5EF4-FFF2-40B4-BE49-F238E27FC236}">
                <a16:creationId xmlns:a16="http://schemas.microsoft.com/office/drawing/2014/main" id="{EDAB7F1A-E351-6FBF-621A-E2E925C07383}"/>
              </a:ext>
            </a:extLst>
          </p:cNvPr>
          <p:cNvSpPr txBox="1"/>
          <p:nvPr/>
        </p:nvSpPr>
        <p:spPr>
          <a:xfrm>
            <a:off x="1054248" y="1274336"/>
            <a:ext cx="9337638" cy="2039020"/>
          </a:xfrm>
          <a:prstGeom prst="rect">
            <a:avLst/>
          </a:prstGeom>
          <a:noFill/>
        </p:spPr>
        <p:txBody>
          <a:bodyPr wrap="square" rtlCol="0">
            <a:spAutoFit/>
          </a:bodyPr>
          <a:lstStyle/>
          <a:p>
            <a:r>
              <a:rPr lang="en-US" sz="3550" b="1" dirty="0">
                <a:solidFill>
                  <a:srgbClr val="006747"/>
                </a:solidFill>
                <a:latin typeface="Noto Serif SC Bold" pitchFamily="34" charset="0"/>
                <a:ea typeface="Noto Serif SC Bold" pitchFamily="34" charset="-122"/>
                <a:cs typeface="Noto Serif SC Bold" pitchFamily="34" charset="-120"/>
              </a:rPr>
              <a:t>BDM PROJECT</a:t>
            </a:r>
          </a:p>
          <a:p>
            <a:endParaRPr lang="en-US" sz="3550" b="1" dirty="0">
              <a:solidFill>
                <a:srgbClr val="006747"/>
              </a:solidFill>
              <a:latin typeface="Noto Serif SC Bold" pitchFamily="34" charset="0"/>
              <a:ea typeface="Noto Serif SC Bold" pitchFamily="34" charset="-122"/>
            </a:endParaRPr>
          </a:p>
          <a:p>
            <a:r>
              <a:rPr lang="en-IN" sz="2000" b="1" dirty="0"/>
              <a:t>https://drive.google.com/drive/folders/1a1_CyJQTMXQX54ZHC0IPQ8BtwHqbLUKz</a:t>
            </a:r>
          </a:p>
          <a:p>
            <a:pPr algn="ctr"/>
            <a:endParaRPr lang="en-IN" sz="3550" dirty="0"/>
          </a:p>
        </p:txBody>
      </p:sp>
      <p:sp>
        <p:nvSpPr>
          <p:cNvPr id="20" name="TextBox 19">
            <a:extLst>
              <a:ext uri="{FF2B5EF4-FFF2-40B4-BE49-F238E27FC236}">
                <a16:creationId xmlns:a16="http://schemas.microsoft.com/office/drawing/2014/main" id="{6E5DC1BE-769C-3759-8276-E5F1CD22AB42}"/>
              </a:ext>
            </a:extLst>
          </p:cNvPr>
          <p:cNvSpPr txBox="1"/>
          <p:nvPr/>
        </p:nvSpPr>
        <p:spPr>
          <a:xfrm>
            <a:off x="5362686" y="3399417"/>
            <a:ext cx="5825267" cy="1015663"/>
          </a:xfrm>
          <a:prstGeom prst="rect">
            <a:avLst/>
          </a:prstGeom>
          <a:noFill/>
        </p:spPr>
        <p:txBody>
          <a:bodyPr wrap="square" rtlCol="0">
            <a:spAutoFit/>
          </a:bodyPr>
          <a:lstStyle/>
          <a:p>
            <a:r>
              <a:rPr lang="en-US" sz="6000" b="1" dirty="0"/>
              <a:t>THANK YOU!</a:t>
            </a:r>
            <a:endParaRPr lang="en-IN" sz="6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63573"/>
            <a:ext cx="9924693" cy="566976"/>
          </a:xfrm>
          <a:prstGeom prst="rect">
            <a:avLst/>
          </a:prstGeom>
          <a:noFill/>
          <a:ln/>
        </p:spPr>
        <p:txBody>
          <a:bodyPr wrap="none" lIns="0" tIns="0" rIns="0" bIns="0" rtlCol="0" anchor="t"/>
          <a:lstStyle/>
          <a:p>
            <a:pPr marL="0" indent="0" algn="l">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ABOUT THE BUSINESS</a:t>
            </a:r>
            <a:endParaRPr lang="en-US" sz="3550" dirty="0"/>
          </a:p>
        </p:txBody>
      </p:sp>
      <p:sp>
        <p:nvSpPr>
          <p:cNvPr id="3" name="Text 1"/>
          <p:cNvSpPr/>
          <p:nvPr/>
        </p:nvSpPr>
        <p:spPr>
          <a:xfrm>
            <a:off x="976670" y="2460307"/>
            <a:ext cx="7604284" cy="1451610"/>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4" name="Text 2"/>
          <p:cNvSpPr/>
          <p:nvPr/>
        </p:nvSpPr>
        <p:spPr>
          <a:xfrm>
            <a:off x="793790" y="3730466"/>
            <a:ext cx="7604284"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5" name="Text 3"/>
          <p:cNvSpPr/>
          <p:nvPr/>
        </p:nvSpPr>
        <p:spPr>
          <a:xfrm>
            <a:off x="793790" y="4172664"/>
            <a:ext cx="7604284"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6" name="Text 4"/>
          <p:cNvSpPr/>
          <p:nvPr/>
        </p:nvSpPr>
        <p:spPr>
          <a:xfrm>
            <a:off x="793790" y="1944922"/>
            <a:ext cx="8070511" cy="4809394"/>
          </a:xfrm>
          <a:prstGeom prst="rect">
            <a:avLst/>
          </a:prstGeom>
          <a:noFill/>
          <a:ln/>
        </p:spPr>
        <p:txBody>
          <a:bodyPr wrap="square" lIns="0" tIns="0" rIns="0" bIns="0" rtlCol="0" anchor="t">
            <a:spAutoFit/>
          </a:bodyPr>
          <a:lstStyle/>
          <a:p>
            <a:pPr>
              <a:lnSpc>
                <a:spcPts val="2850"/>
              </a:lnSpc>
              <a:buSzPct val="100000"/>
            </a:pPr>
            <a:r>
              <a:rPr lang="en-US" altLang="en-US" sz="2000" dirty="0">
                <a:latin typeface="Arial" panose="020B0604020202020204" pitchFamily="34" charset="0"/>
              </a:rPr>
              <a:t>• </a:t>
            </a:r>
            <a:r>
              <a:rPr lang="en-US" altLang="en-US" sz="2000" b="1" dirty="0" err="1">
                <a:latin typeface="Arial" panose="020B0604020202020204" pitchFamily="34" charset="0"/>
              </a:rPr>
              <a:t>Kamalai</a:t>
            </a:r>
            <a:r>
              <a:rPr lang="en-US" altLang="en-US" sz="2000" b="1" dirty="0">
                <a:latin typeface="Arial" panose="020B0604020202020204" pitchFamily="34" charset="0"/>
              </a:rPr>
              <a:t> Organics </a:t>
            </a:r>
            <a:r>
              <a:rPr lang="en-US" altLang="en-US" sz="2000" dirty="0">
                <a:latin typeface="Arial" panose="020B0604020202020204" pitchFamily="34" charset="0"/>
              </a:rPr>
              <a:t>is a small business located in </a:t>
            </a:r>
            <a:r>
              <a:rPr lang="en-US" altLang="en-US" sz="2000" dirty="0" err="1">
                <a:latin typeface="Arial" panose="020B0604020202020204" pitchFamily="34" charset="0"/>
              </a:rPr>
              <a:t>Yavatmal</a:t>
            </a:r>
            <a:r>
              <a:rPr lang="en-US" altLang="en-US" sz="2000" dirty="0">
                <a:latin typeface="Arial" panose="020B0604020202020204" pitchFamily="34" charset="0"/>
              </a:rPr>
              <a:t>, Maharashtra, founded in September 2023 by Ms. Sanhita </a:t>
            </a:r>
            <a:r>
              <a:rPr lang="en-US" altLang="en-US" sz="2000" dirty="0" err="1">
                <a:latin typeface="Arial" panose="020B0604020202020204" pitchFamily="34" charset="0"/>
              </a:rPr>
              <a:t>Badki</a:t>
            </a:r>
            <a:r>
              <a:rPr lang="en-US" altLang="en-US" sz="2000" dirty="0">
                <a:latin typeface="Arial" panose="020B0604020202020204" pitchFamily="34" charset="0"/>
              </a:rPr>
              <a:t>.</a:t>
            </a:r>
          </a:p>
          <a:p>
            <a:pPr>
              <a:lnSpc>
                <a:spcPts val="2850"/>
              </a:lnSpc>
              <a:buSzPct val="100000"/>
            </a:pPr>
            <a:br>
              <a:rPr lang="en-US" altLang="en-US" sz="2000" dirty="0">
                <a:latin typeface="Arial" panose="020B0604020202020204" pitchFamily="34" charset="0"/>
              </a:rPr>
            </a:br>
            <a:r>
              <a:rPr lang="en-US" altLang="en-US" sz="2000" dirty="0">
                <a:latin typeface="Arial" panose="020B0604020202020204" pitchFamily="34" charset="0"/>
              </a:rPr>
              <a:t>• The company specializes in coconut oil infused with organic herbs, particularly </a:t>
            </a:r>
            <a:r>
              <a:rPr lang="en-US" altLang="en-US" sz="2000" dirty="0" err="1">
                <a:latin typeface="Arial" panose="020B0604020202020204" pitchFamily="34" charset="0"/>
              </a:rPr>
              <a:t>Bhringraj</a:t>
            </a:r>
            <a:r>
              <a:rPr lang="en-US" altLang="en-US" sz="2000" dirty="0">
                <a:latin typeface="Arial" panose="020B0604020202020204" pitchFamily="34" charset="0"/>
              </a:rPr>
              <a:t>, and is recognized locally for its organic hair oil.</a:t>
            </a:r>
          </a:p>
          <a:p>
            <a:pPr>
              <a:lnSpc>
                <a:spcPts val="2850"/>
              </a:lnSpc>
              <a:buSzPct val="100000"/>
            </a:pPr>
            <a:br>
              <a:rPr lang="en-US" altLang="en-US" sz="2000" dirty="0">
                <a:latin typeface="Arial" panose="020B0604020202020204" pitchFamily="34" charset="0"/>
              </a:rPr>
            </a:br>
            <a:r>
              <a:rPr lang="en-US" altLang="en-US" sz="2000" dirty="0">
                <a:latin typeface="Arial" panose="020B0604020202020204" pitchFamily="34" charset="0"/>
              </a:rPr>
              <a:t>• The business primarily targets the B2B segment, supplying products to salons and home-based sellers, often women vendors.</a:t>
            </a:r>
          </a:p>
          <a:p>
            <a:pPr>
              <a:lnSpc>
                <a:spcPts val="2850"/>
              </a:lnSpc>
              <a:buSzPct val="100000"/>
            </a:pPr>
            <a:br>
              <a:rPr lang="en-US" altLang="en-US" sz="2000" dirty="0">
                <a:latin typeface="Arial" panose="020B0604020202020204" pitchFamily="34" charset="0"/>
              </a:rPr>
            </a:br>
            <a:r>
              <a:rPr lang="en-US" altLang="en-US" sz="2000" dirty="0">
                <a:latin typeface="Arial" panose="020B0604020202020204" pitchFamily="34" charset="0"/>
              </a:rPr>
              <a:t>• Prices for the hair oil are set affordably to encourage resale, enhancing economic viability.</a:t>
            </a:r>
          </a:p>
          <a:p>
            <a:pPr>
              <a:lnSpc>
                <a:spcPts val="2850"/>
              </a:lnSpc>
              <a:buSzPct val="100000"/>
            </a:pPr>
            <a:br>
              <a:rPr lang="en-US" altLang="en-US" sz="2000" dirty="0">
                <a:latin typeface="Arial" panose="020B0604020202020204" pitchFamily="34" charset="0"/>
              </a:rPr>
            </a:br>
            <a:endParaRPr lang="en-US" sz="2000" dirty="0"/>
          </a:p>
        </p:txBody>
      </p:sp>
      <p:pic>
        <p:nvPicPr>
          <p:cNvPr id="9" name="Picture 8">
            <a:extLst>
              <a:ext uri="{FF2B5EF4-FFF2-40B4-BE49-F238E27FC236}">
                <a16:creationId xmlns:a16="http://schemas.microsoft.com/office/drawing/2014/main" id="{DC96E9D6-E2D8-E8D6-8E2E-FC71ACAFFC17}"/>
              </a:ext>
            </a:extLst>
          </p:cNvPr>
          <p:cNvPicPr>
            <a:picLocks noChangeAspect="1"/>
          </p:cNvPicPr>
          <p:nvPr/>
        </p:nvPicPr>
        <p:blipFill>
          <a:blip r:embed="rId3"/>
          <a:stretch>
            <a:fillRect/>
          </a:stretch>
        </p:blipFill>
        <p:spPr>
          <a:xfrm>
            <a:off x="12184657" y="7530353"/>
            <a:ext cx="2360133" cy="623943"/>
          </a:xfrm>
          <a:prstGeom prst="rect">
            <a:avLst/>
          </a:prstGeom>
        </p:spPr>
      </p:pic>
      <p:pic>
        <p:nvPicPr>
          <p:cNvPr id="10" name="Picture 9">
            <a:extLst>
              <a:ext uri="{FF2B5EF4-FFF2-40B4-BE49-F238E27FC236}">
                <a16:creationId xmlns:a16="http://schemas.microsoft.com/office/drawing/2014/main" id="{C5DA0601-3B6E-45A4-6EA6-9BF9F89769C1}"/>
              </a:ext>
            </a:extLst>
          </p:cNvPr>
          <p:cNvPicPr>
            <a:picLocks noChangeAspect="1"/>
          </p:cNvPicPr>
          <p:nvPr/>
        </p:nvPicPr>
        <p:blipFill>
          <a:blip r:embed="rId4"/>
          <a:stretch>
            <a:fillRect/>
          </a:stretch>
        </p:blipFill>
        <p:spPr>
          <a:xfrm>
            <a:off x="9672581" y="1565322"/>
            <a:ext cx="3369413" cy="505609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615" y="911002"/>
            <a:ext cx="13373170" cy="950833"/>
          </a:xfrm>
          <a:prstGeom prst="rect">
            <a:avLst/>
          </a:prstGeom>
          <a:noFill/>
          <a:ln/>
        </p:spPr>
        <p:txBody>
          <a:bodyPr wrap="square" lIns="0" tIns="0" rIns="0" bIns="0" rtlCol="0" anchor="t"/>
          <a:lstStyle/>
          <a:p>
            <a:pPr marL="0" indent="0" algn="ctr">
              <a:lnSpc>
                <a:spcPts val="3700"/>
              </a:lnSpc>
              <a:buNone/>
            </a:pPr>
            <a:r>
              <a:rPr lang="en-US" sz="3550" b="1" dirty="0">
                <a:solidFill>
                  <a:srgbClr val="006747"/>
                </a:solidFill>
                <a:latin typeface="Noto Serif SC Bold" pitchFamily="34" charset="0"/>
                <a:ea typeface="Noto Serif SC Bold" pitchFamily="34" charset="-122"/>
                <a:cs typeface="Noto Serif SC Bold" pitchFamily="34" charset="-120"/>
              </a:rPr>
              <a:t>CHALLENGES</a:t>
            </a:r>
            <a:endParaRPr lang="en-US" sz="3550" dirty="0"/>
          </a:p>
        </p:txBody>
      </p:sp>
      <p:sp>
        <p:nvSpPr>
          <p:cNvPr id="4" name="Text 1"/>
          <p:cNvSpPr/>
          <p:nvPr/>
        </p:nvSpPr>
        <p:spPr>
          <a:xfrm>
            <a:off x="665559" y="1758910"/>
            <a:ext cx="7812881" cy="608409"/>
          </a:xfrm>
          <a:prstGeom prst="rect">
            <a:avLst/>
          </a:prstGeom>
          <a:noFill/>
          <a:ln/>
        </p:spPr>
        <p:txBody>
          <a:bodyPr wrap="square" lIns="0" tIns="0" rIns="0" bIns="0" rtlCol="0" anchor="t"/>
          <a:lstStyle/>
          <a:p>
            <a:pPr marL="0" indent="0" algn="l">
              <a:lnSpc>
                <a:spcPts val="2350"/>
              </a:lnSpc>
              <a:buNone/>
            </a:pPr>
            <a:endParaRPr lang="en-US" sz="1450" dirty="0"/>
          </a:p>
        </p:txBody>
      </p:sp>
      <p:sp>
        <p:nvSpPr>
          <p:cNvPr id="5" name="Shape 2"/>
          <p:cNvSpPr/>
          <p:nvPr/>
        </p:nvSpPr>
        <p:spPr>
          <a:xfrm>
            <a:off x="816712" y="2427058"/>
            <a:ext cx="5423341" cy="1584634"/>
          </a:xfrm>
          <a:prstGeom prst="roundRect">
            <a:avLst>
              <a:gd name="adj" fmla="val 9613"/>
            </a:avLst>
          </a:prstGeom>
          <a:solidFill>
            <a:srgbClr val="E5F9F2">
              <a:alpha val="95000"/>
            </a:srgbClr>
          </a:solidFill>
          <a:ln w="22860">
            <a:solidFill>
              <a:srgbClr val="B7D5CA"/>
            </a:solidFill>
            <a:prstDash val="solid"/>
          </a:ln>
        </p:spPr>
        <p:txBody>
          <a:bodyPr/>
          <a:lstStyle/>
          <a:p>
            <a:r>
              <a:rPr lang="en-US" sz="2800" b="1" dirty="0"/>
              <a:t>Excessive reliance on vendor networks and limited direct customer reach</a:t>
            </a:r>
            <a:endParaRPr lang="en-IN" sz="2800" b="1" dirty="0"/>
          </a:p>
          <a:p>
            <a:endParaRPr lang="en-IN" sz="2800" b="1" dirty="0"/>
          </a:p>
        </p:txBody>
      </p:sp>
      <p:sp>
        <p:nvSpPr>
          <p:cNvPr id="6" name="Shape 3"/>
          <p:cNvSpPr/>
          <p:nvPr/>
        </p:nvSpPr>
        <p:spPr>
          <a:xfrm>
            <a:off x="723885" y="2413084"/>
            <a:ext cx="92827" cy="1584634"/>
          </a:xfrm>
          <a:prstGeom prst="roundRect">
            <a:avLst>
              <a:gd name="adj" fmla="val 187182"/>
            </a:avLst>
          </a:prstGeom>
          <a:solidFill>
            <a:srgbClr val="006747"/>
          </a:solidFill>
          <a:ln/>
        </p:spPr>
      </p:sp>
      <p:sp>
        <p:nvSpPr>
          <p:cNvPr id="7" name="Text 4"/>
          <p:cNvSpPr/>
          <p:nvPr/>
        </p:nvSpPr>
        <p:spPr>
          <a:xfrm>
            <a:off x="947142" y="2794159"/>
            <a:ext cx="2842855" cy="297180"/>
          </a:xfrm>
          <a:prstGeom prst="rect">
            <a:avLst/>
          </a:prstGeom>
          <a:noFill/>
          <a:ln/>
        </p:spPr>
        <p:txBody>
          <a:bodyPr wrap="none" lIns="0" tIns="0" rIns="0" bIns="0" rtlCol="0" anchor="t"/>
          <a:lstStyle/>
          <a:p>
            <a:pPr marL="0" indent="0" algn="l">
              <a:lnSpc>
                <a:spcPts val="2300"/>
              </a:lnSpc>
              <a:buNone/>
            </a:pPr>
            <a:endParaRPr lang="en-US" sz="1850" dirty="0"/>
          </a:p>
        </p:txBody>
      </p:sp>
      <p:sp>
        <p:nvSpPr>
          <p:cNvPr id="8" name="Text 5"/>
          <p:cNvSpPr/>
          <p:nvPr/>
        </p:nvSpPr>
        <p:spPr>
          <a:xfrm>
            <a:off x="947142" y="3205401"/>
            <a:ext cx="7318296" cy="304205"/>
          </a:xfrm>
          <a:prstGeom prst="rect">
            <a:avLst/>
          </a:prstGeom>
          <a:noFill/>
          <a:ln/>
        </p:spPr>
        <p:txBody>
          <a:bodyPr wrap="none" lIns="0" tIns="0" rIns="0" bIns="0" rtlCol="0" anchor="t"/>
          <a:lstStyle/>
          <a:p>
            <a:pPr marL="0" indent="0" algn="l">
              <a:lnSpc>
                <a:spcPts val="2350"/>
              </a:lnSpc>
              <a:buNone/>
            </a:pPr>
            <a:endParaRPr lang="en-US" sz="1450" dirty="0"/>
          </a:p>
        </p:txBody>
      </p:sp>
      <p:sp>
        <p:nvSpPr>
          <p:cNvPr id="11" name="Text 8"/>
          <p:cNvSpPr/>
          <p:nvPr/>
        </p:nvSpPr>
        <p:spPr>
          <a:xfrm>
            <a:off x="947142" y="4125754"/>
            <a:ext cx="3104912" cy="297180"/>
          </a:xfrm>
          <a:prstGeom prst="rect">
            <a:avLst/>
          </a:prstGeom>
          <a:noFill/>
          <a:ln/>
        </p:spPr>
        <p:txBody>
          <a:bodyPr wrap="none" lIns="0" tIns="0" rIns="0" bIns="0" rtlCol="0" anchor="t"/>
          <a:lstStyle/>
          <a:p>
            <a:pPr marL="0" indent="0" algn="l">
              <a:lnSpc>
                <a:spcPts val="2300"/>
              </a:lnSpc>
              <a:buNone/>
            </a:pPr>
            <a:endParaRPr lang="en-US" sz="1850" dirty="0"/>
          </a:p>
        </p:txBody>
      </p:sp>
      <p:sp>
        <p:nvSpPr>
          <p:cNvPr id="15" name="Text 12"/>
          <p:cNvSpPr/>
          <p:nvPr/>
        </p:nvSpPr>
        <p:spPr>
          <a:xfrm>
            <a:off x="947142" y="5457349"/>
            <a:ext cx="2377202" cy="297180"/>
          </a:xfrm>
          <a:prstGeom prst="rect">
            <a:avLst/>
          </a:prstGeom>
          <a:noFill/>
          <a:ln/>
        </p:spPr>
        <p:txBody>
          <a:bodyPr wrap="none" lIns="0" tIns="0" rIns="0" bIns="0" rtlCol="0" anchor="t"/>
          <a:lstStyle/>
          <a:p>
            <a:pPr marL="0" indent="0" algn="l">
              <a:lnSpc>
                <a:spcPts val="2300"/>
              </a:lnSpc>
              <a:buNone/>
            </a:pPr>
            <a:endParaRPr lang="en-US" sz="1850" dirty="0"/>
          </a:p>
        </p:txBody>
      </p:sp>
      <p:sp>
        <p:nvSpPr>
          <p:cNvPr id="16" name="Text 13"/>
          <p:cNvSpPr/>
          <p:nvPr/>
        </p:nvSpPr>
        <p:spPr>
          <a:xfrm>
            <a:off x="947142" y="5868591"/>
            <a:ext cx="7318296" cy="304205"/>
          </a:xfrm>
          <a:prstGeom prst="rect">
            <a:avLst/>
          </a:prstGeom>
          <a:noFill/>
          <a:ln/>
        </p:spPr>
        <p:txBody>
          <a:bodyPr wrap="none" lIns="0" tIns="0" rIns="0" bIns="0" rtlCol="0" anchor="t"/>
          <a:lstStyle/>
          <a:p>
            <a:pPr marL="0" indent="0" algn="l">
              <a:lnSpc>
                <a:spcPts val="2350"/>
              </a:lnSpc>
              <a:buNone/>
            </a:pPr>
            <a:endParaRPr lang="en-US" sz="1450" dirty="0"/>
          </a:p>
        </p:txBody>
      </p:sp>
      <p:sp>
        <p:nvSpPr>
          <p:cNvPr id="19" name="Text 16"/>
          <p:cNvSpPr/>
          <p:nvPr/>
        </p:nvSpPr>
        <p:spPr>
          <a:xfrm>
            <a:off x="947142" y="6788944"/>
            <a:ext cx="3672483" cy="297180"/>
          </a:xfrm>
          <a:prstGeom prst="rect">
            <a:avLst/>
          </a:prstGeom>
          <a:noFill/>
          <a:ln/>
        </p:spPr>
        <p:txBody>
          <a:bodyPr wrap="none" lIns="0" tIns="0" rIns="0" bIns="0" rtlCol="0" anchor="t"/>
          <a:lstStyle/>
          <a:p>
            <a:pPr marL="0" indent="0" algn="l">
              <a:lnSpc>
                <a:spcPts val="2300"/>
              </a:lnSpc>
              <a:buNone/>
            </a:pPr>
            <a:endParaRPr lang="en-US" sz="1850" dirty="0"/>
          </a:p>
        </p:txBody>
      </p:sp>
      <p:sp>
        <p:nvSpPr>
          <p:cNvPr id="20" name="Text 17"/>
          <p:cNvSpPr/>
          <p:nvPr/>
        </p:nvSpPr>
        <p:spPr>
          <a:xfrm>
            <a:off x="947142" y="7200186"/>
            <a:ext cx="7318296" cy="304205"/>
          </a:xfrm>
          <a:prstGeom prst="rect">
            <a:avLst/>
          </a:prstGeom>
          <a:noFill/>
          <a:ln/>
        </p:spPr>
        <p:txBody>
          <a:bodyPr wrap="none" lIns="0" tIns="0" rIns="0" bIns="0" rtlCol="0" anchor="t"/>
          <a:lstStyle/>
          <a:p>
            <a:pPr marL="0" indent="0" algn="l">
              <a:lnSpc>
                <a:spcPts val="2350"/>
              </a:lnSpc>
              <a:buNone/>
            </a:pPr>
            <a:endParaRPr lang="en-US" sz="1450" dirty="0"/>
          </a:p>
        </p:txBody>
      </p:sp>
      <p:pic>
        <p:nvPicPr>
          <p:cNvPr id="22" name="Picture 21">
            <a:extLst>
              <a:ext uri="{FF2B5EF4-FFF2-40B4-BE49-F238E27FC236}">
                <a16:creationId xmlns:a16="http://schemas.microsoft.com/office/drawing/2014/main" id="{F74D5F63-A361-3621-0472-7C13921E1146}"/>
              </a:ext>
            </a:extLst>
          </p:cNvPr>
          <p:cNvPicPr>
            <a:picLocks noChangeAspect="1"/>
          </p:cNvPicPr>
          <p:nvPr/>
        </p:nvPicPr>
        <p:blipFill>
          <a:blip r:embed="rId3"/>
          <a:stretch>
            <a:fillRect/>
          </a:stretch>
        </p:blipFill>
        <p:spPr>
          <a:xfrm>
            <a:off x="12242132" y="7504391"/>
            <a:ext cx="2388268" cy="631381"/>
          </a:xfrm>
          <a:prstGeom prst="rect">
            <a:avLst/>
          </a:prstGeom>
        </p:spPr>
      </p:pic>
      <p:sp>
        <p:nvSpPr>
          <p:cNvPr id="28" name="Shape 2">
            <a:extLst>
              <a:ext uri="{FF2B5EF4-FFF2-40B4-BE49-F238E27FC236}">
                <a16:creationId xmlns:a16="http://schemas.microsoft.com/office/drawing/2014/main" id="{CD367466-D90A-FB72-0BDB-C377C2B3386A}"/>
              </a:ext>
            </a:extLst>
          </p:cNvPr>
          <p:cNvSpPr/>
          <p:nvPr/>
        </p:nvSpPr>
        <p:spPr>
          <a:xfrm>
            <a:off x="8165979" y="2448730"/>
            <a:ext cx="5012140" cy="1562962"/>
          </a:xfrm>
          <a:prstGeom prst="roundRect">
            <a:avLst>
              <a:gd name="adj" fmla="val 9613"/>
            </a:avLst>
          </a:prstGeom>
          <a:solidFill>
            <a:srgbClr val="E5F9F2">
              <a:alpha val="95000"/>
            </a:srgbClr>
          </a:solidFill>
          <a:ln w="22860">
            <a:solidFill>
              <a:srgbClr val="B7D5CA"/>
            </a:solidFill>
            <a:prstDash val="solid"/>
          </a:ln>
        </p:spPr>
        <p:txBody>
          <a:bodyPr/>
          <a:lstStyle/>
          <a:p>
            <a:r>
              <a:rPr lang="en-US" sz="2800" b="1" dirty="0"/>
              <a:t>Irregular ordering patterns and fluctuating demand</a:t>
            </a:r>
            <a:endParaRPr lang="en-IN" sz="2800" b="1" dirty="0"/>
          </a:p>
        </p:txBody>
      </p:sp>
      <p:sp>
        <p:nvSpPr>
          <p:cNvPr id="29" name="Shape 2">
            <a:extLst>
              <a:ext uri="{FF2B5EF4-FFF2-40B4-BE49-F238E27FC236}">
                <a16:creationId xmlns:a16="http://schemas.microsoft.com/office/drawing/2014/main" id="{145A26E2-139E-327C-DC24-EE30BA19A846}"/>
              </a:ext>
            </a:extLst>
          </p:cNvPr>
          <p:cNvSpPr/>
          <p:nvPr/>
        </p:nvSpPr>
        <p:spPr>
          <a:xfrm>
            <a:off x="4164133" y="4934632"/>
            <a:ext cx="5154205" cy="1380107"/>
          </a:xfrm>
          <a:prstGeom prst="roundRect">
            <a:avLst>
              <a:gd name="adj" fmla="val 9613"/>
            </a:avLst>
          </a:prstGeom>
          <a:solidFill>
            <a:srgbClr val="E5F9F2">
              <a:alpha val="95000"/>
            </a:srgbClr>
          </a:solidFill>
          <a:ln w="22860">
            <a:solidFill>
              <a:srgbClr val="B7D5CA"/>
            </a:solidFill>
            <a:prstDash val="solid"/>
          </a:ln>
        </p:spPr>
        <p:txBody>
          <a:bodyPr/>
          <a:lstStyle/>
          <a:p>
            <a:r>
              <a:rPr lang="en-US" sz="2800" b="1" dirty="0"/>
              <a:t>Problems, effects and related expenses of platform dependency</a:t>
            </a:r>
            <a:endParaRPr lang="en-IN" sz="2800" b="1" dirty="0"/>
          </a:p>
        </p:txBody>
      </p:sp>
      <p:sp>
        <p:nvSpPr>
          <p:cNvPr id="30" name="Shape 3">
            <a:extLst>
              <a:ext uri="{FF2B5EF4-FFF2-40B4-BE49-F238E27FC236}">
                <a16:creationId xmlns:a16="http://schemas.microsoft.com/office/drawing/2014/main" id="{BEEF48C2-5C2C-73E9-BB5A-F50FD1E47659}"/>
              </a:ext>
            </a:extLst>
          </p:cNvPr>
          <p:cNvSpPr/>
          <p:nvPr/>
        </p:nvSpPr>
        <p:spPr>
          <a:xfrm>
            <a:off x="4059240" y="4942642"/>
            <a:ext cx="105362" cy="1380107"/>
          </a:xfrm>
          <a:prstGeom prst="roundRect">
            <a:avLst>
              <a:gd name="adj" fmla="val 187182"/>
            </a:avLst>
          </a:prstGeom>
          <a:solidFill>
            <a:srgbClr val="006747"/>
          </a:solidFill>
          <a:ln/>
        </p:spPr>
      </p:sp>
      <p:sp>
        <p:nvSpPr>
          <p:cNvPr id="31" name="Shape 3">
            <a:extLst>
              <a:ext uri="{FF2B5EF4-FFF2-40B4-BE49-F238E27FC236}">
                <a16:creationId xmlns:a16="http://schemas.microsoft.com/office/drawing/2014/main" id="{93F7C471-9128-4ADE-4E72-6D64E7BFCBE0}"/>
              </a:ext>
            </a:extLst>
          </p:cNvPr>
          <p:cNvSpPr/>
          <p:nvPr/>
        </p:nvSpPr>
        <p:spPr>
          <a:xfrm>
            <a:off x="8094495" y="2467382"/>
            <a:ext cx="92827" cy="1581804"/>
          </a:xfrm>
          <a:prstGeom prst="roundRect">
            <a:avLst>
              <a:gd name="adj" fmla="val 187182"/>
            </a:avLst>
          </a:prstGeom>
          <a:solidFill>
            <a:srgbClr val="006747"/>
          </a:solidFill>
          <a:ln/>
        </p:spPr>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
                                        </p:tgtEl>
                                        <p:attrNameLst>
                                          <p:attrName>fillcolor</p:attrName>
                                        </p:attrNameLst>
                                      </p:cBhvr>
                                      <p:to>
                                        <a:schemeClr val="accent2"/>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grpId="0" nodeType="clickEffect">
                                  <p:stCondLst>
                                    <p:cond delay="0"/>
                                  </p:stCondLst>
                                  <p:childTnLst>
                                    <p:animClr clrSpc="rgb" dir="cw">
                                      <p:cBhvr>
                                        <p:cTn id="12" dur="2000" fill="hold"/>
                                        <p:tgtEl>
                                          <p:spTgt spid="28"/>
                                        </p:tgtEl>
                                        <p:attrNameLst>
                                          <p:attrName>fillcolor</p:attrName>
                                        </p:attrNameLst>
                                      </p:cBhvr>
                                      <p:to>
                                        <a:schemeClr val="accent2"/>
                                      </p:to>
                                    </p:animClr>
                                    <p:set>
                                      <p:cBhvr>
                                        <p:cTn id="13" dur="2000" fill="hold"/>
                                        <p:tgtEl>
                                          <p:spTgt spid="28"/>
                                        </p:tgtEl>
                                        <p:attrNameLst>
                                          <p:attrName>fill.type</p:attrName>
                                        </p:attrNameLst>
                                      </p:cBhvr>
                                      <p:to>
                                        <p:strVal val="solid"/>
                                      </p:to>
                                    </p:set>
                                    <p:set>
                                      <p:cBhvr>
                                        <p:cTn id="14" dur="2000" fill="hold"/>
                                        <p:tgtEl>
                                          <p:spTgt spid="2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29"/>
                                        </p:tgtEl>
                                        <p:attrNameLst>
                                          <p:attrName>fillcolor</p:attrName>
                                        </p:attrNameLst>
                                      </p:cBhvr>
                                      <p:to>
                                        <a:schemeClr val="accent2"/>
                                      </p:to>
                                    </p:animClr>
                                    <p:set>
                                      <p:cBhvr>
                                        <p:cTn id="19" dur="2000" fill="hold"/>
                                        <p:tgtEl>
                                          <p:spTgt spid="29"/>
                                        </p:tgtEl>
                                        <p:attrNameLst>
                                          <p:attrName>fill.type</p:attrName>
                                        </p:attrNameLst>
                                      </p:cBhvr>
                                      <p:to>
                                        <p:strVal val="solid"/>
                                      </p:to>
                                    </p:set>
                                    <p:set>
                                      <p:cBhvr>
                                        <p:cTn id="20" dur="2000" fill="hold"/>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641484" y="755571"/>
            <a:ext cx="5972175" cy="472202"/>
          </a:xfrm>
          <a:prstGeom prst="rect">
            <a:avLst/>
          </a:prstGeom>
          <a:noFill/>
          <a:ln/>
        </p:spPr>
        <p:txBody>
          <a:bodyPr wrap="none" lIns="0" tIns="0" rIns="0" bIns="0" rtlCol="0" anchor="t"/>
          <a:lstStyle/>
          <a:p>
            <a:pPr marL="0" indent="0" algn="l">
              <a:lnSpc>
                <a:spcPts val="3700"/>
              </a:lnSpc>
              <a:buNone/>
            </a:pPr>
            <a:r>
              <a:rPr lang="en-US" sz="3550" b="1" dirty="0">
                <a:solidFill>
                  <a:srgbClr val="006747"/>
                </a:solidFill>
                <a:latin typeface="Noto Serif SC Bold" pitchFamily="34" charset="0"/>
                <a:ea typeface="Noto Serif SC Bold" pitchFamily="34" charset="-122"/>
              </a:rPr>
              <a:t>DATASET AND OVERVIEW</a:t>
            </a:r>
            <a:endParaRPr lang="en-US" sz="3550" dirty="0"/>
          </a:p>
        </p:txBody>
      </p:sp>
      <p:pic>
        <p:nvPicPr>
          <p:cNvPr id="12" name="Picture 11">
            <a:extLst>
              <a:ext uri="{FF2B5EF4-FFF2-40B4-BE49-F238E27FC236}">
                <a16:creationId xmlns:a16="http://schemas.microsoft.com/office/drawing/2014/main" id="{1BDBAC1C-A970-DB4D-7154-F909BBBFA2D4}"/>
              </a:ext>
            </a:extLst>
          </p:cNvPr>
          <p:cNvPicPr>
            <a:picLocks noChangeAspect="1"/>
          </p:cNvPicPr>
          <p:nvPr/>
        </p:nvPicPr>
        <p:blipFill>
          <a:blip r:embed="rId3"/>
          <a:stretch>
            <a:fillRect/>
          </a:stretch>
        </p:blipFill>
        <p:spPr>
          <a:xfrm>
            <a:off x="12397734" y="7553294"/>
            <a:ext cx="2232666" cy="590245"/>
          </a:xfrm>
          <a:prstGeom prst="rect">
            <a:avLst/>
          </a:prstGeom>
        </p:spPr>
      </p:pic>
      <p:sp>
        <p:nvSpPr>
          <p:cNvPr id="13" name="TextBox 12">
            <a:extLst>
              <a:ext uri="{FF2B5EF4-FFF2-40B4-BE49-F238E27FC236}">
                <a16:creationId xmlns:a16="http://schemas.microsoft.com/office/drawing/2014/main" id="{F3F0AFE5-E55F-4F7B-599A-ED6DE583372E}"/>
              </a:ext>
            </a:extLst>
          </p:cNvPr>
          <p:cNvSpPr txBox="1"/>
          <p:nvPr/>
        </p:nvSpPr>
        <p:spPr>
          <a:xfrm>
            <a:off x="693427" y="1558847"/>
            <a:ext cx="10978620" cy="400110"/>
          </a:xfrm>
          <a:prstGeom prst="rect">
            <a:avLst/>
          </a:prstGeom>
          <a:noFill/>
        </p:spPr>
        <p:txBody>
          <a:bodyPr wrap="square" rtlCol="0">
            <a:spAutoFit/>
          </a:bodyPr>
          <a:lstStyle/>
          <a:p>
            <a:r>
              <a:rPr lang="en-US" sz="2000" dirty="0"/>
              <a:t>The dataset was collected for over 8 months from July 2024 to February 2025.</a:t>
            </a:r>
            <a:endParaRPr lang="en-IN" sz="2000" dirty="0"/>
          </a:p>
        </p:txBody>
      </p:sp>
      <p:pic>
        <p:nvPicPr>
          <p:cNvPr id="18" name="Picture 17">
            <a:extLst>
              <a:ext uri="{FF2B5EF4-FFF2-40B4-BE49-F238E27FC236}">
                <a16:creationId xmlns:a16="http://schemas.microsoft.com/office/drawing/2014/main" id="{B11CF378-8A76-06F7-397F-5586D4F6D7AD}"/>
              </a:ext>
            </a:extLst>
          </p:cNvPr>
          <p:cNvPicPr>
            <a:picLocks noChangeAspect="1"/>
          </p:cNvPicPr>
          <p:nvPr/>
        </p:nvPicPr>
        <p:blipFill>
          <a:blip r:embed="rId4"/>
          <a:stretch>
            <a:fillRect/>
          </a:stretch>
        </p:blipFill>
        <p:spPr>
          <a:xfrm>
            <a:off x="481841" y="2947854"/>
            <a:ext cx="13666717" cy="2059587"/>
          </a:xfrm>
          <a:prstGeom prst="rect">
            <a:avLst/>
          </a:prstGeom>
        </p:spPr>
      </p:pic>
      <p:sp>
        <p:nvSpPr>
          <p:cNvPr id="20" name="Shape 2">
            <a:extLst>
              <a:ext uri="{FF2B5EF4-FFF2-40B4-BE49-F238E27FC236}">
                <a16:creationId xmlns:a16="http://schemas.microsoft.com/office/drawing/2014/main" id="{E7C94384-A389-4AA9-458A-3E86A529BB10}"/>
              </a:ext>
            </a:extLst>
          </p:cNvPr>
          <p:cNvSpPr/>
          <p:nvPr/>
        </p:nvSpPr>
        <p:spPr>
          <a:xfrm>
            <a:off x="1855252" y="2478639"/>
            <a:ext cx="9515581" cy="3868373"/>
          </a:xfrm>
          <a:prstGeom prst="roundRect">
            <a:avLst>
              <a:gd name="adj" fmla="val 9613"/>
            </a:avLst>
          </a:prstGeom>
          <a:solidFill>
            <a:srgbClr val="E5F9F2">
              <a:alpha val="95000"/>
            </a:srgbClr>
          </a:solidFill>
          <a:ln w="22860">
            <a:solidFill>
              <a:srgbClr val="B7D5CA"/>
            </a:solidFill>
            <a:prstDash val="solid"/>
          </a:ln>
        </p:spPr>
        <p:txBody>
          <a:bodyPr/>
          <a:lstStyle/>
          <a:p>
            <a:r>
              <a:rPr lang="en-US" sz="2400" b="1" dirty="0"/>
              <a:t>Features Collected:</a:t>
            </a:r>
          </a:p>
          <a:p>
            <a:pPr marL="342900" indent="-342900">
              <a:buFont typeface="Arial" panose="020B0604020202020204" pitchFamily="34" charset="0"/>
              <a:buChar char="•"/>
            </a:pPr>
            <a:r>
              <a:rPr lang="en-US" sz="2000" dirty="0"/>
              <a:t>Date – July 2024 to February 2025</a:t>
            </a:r>
          </a:p>
          <a:p>
            <a:pPr marL="342900" indent="-342900">
              <a:buFont typeface="Arial" panose="020B0604020202020204" pitchFamily="34" charset="0"/>
              <a:buChar char="•"/>
            </a:pPr>
            <a:r>
              <a:rPr lang="en-IN" sz="2000" dirty="0"/>
              <a:t>Sales Channel – Amazon, Vendor, Direct consumer</a:t>
            </a:r>
          </a:p>
          <a:p>
            <a:pPr marL="342900" indent="-342900">
              <a:buFont typeface="Arial" panose="020B0604020202020204" pitchFamily="34" charset="0"/>
              <a:buChar char="•"/>
            </a:pPr>
            <a:r>
              <a:rPr lang="en-IN" sz="2000" dirty="0"/>
              <a:t>Quantity Sold – No. of oil bottles sold</a:t>
            </a:r>
          </a:p>
          <a:p>
            <a:pPr marL="342900" indent="-342900">
              <a:buFont typeface="Arial" panose="020B0604020202020204" pitchFamily="34" charset="0"/>
              <a:buChar char="•"/>
            </a:pPr>
            <a:r>
              <a:rPr lang="en-IN" sz="2000" dirty="0"/>
              <a:t>Selling Price Per Unit – Price charged per bottle</a:t>
            </a:r>
          </a:p>
          <a:p>
            <a:pPr marL="342900" indent="-342900">
              <a:buFont typeface="Arial" panose="020B0604020202020204" pitchFamily="34" charset="0"/>
              <a:buChar char="•"/>
            </a:pPr>
            <a:r>
              <a:rPr lang="en-IN" sz="2000" dirty="0"/>
              <a:t>Cost Price Per Unit – Cost of material, packaging, labour</a:t>
            </a:r>
          </a:p>
          <a:p>
            <a:pPr marL="342900" indent="-342900">
              <a:buFont typeface="Arial" panose="020B0604020202020204" pitchFamily="34" charset="0"/>
              <a:buChar char="•"/>
            </a:pPr>
            <a:r>
              <a:rPr lang="en-IN" sz="2000" dirty="0"/>
              <a:t>Revenue – Total sales</a:t>
            </a:r>
          </a:p>
          <a:p>
            <a:pPr marL="342900" indent="-342900">
              <a:buFont typeface="Arial" panose="020B0604020202020204" pitchFamily="34" charset="0"/>
              <a:buChar char="•"/>
            </a:pPr>
            <a:r>
              <a:rPr lang="en-IN" sz="2000" dirty="0"/>
              <a:t>Profit</a:t>
            </a:r>
          </a:p>
          <a:p>
            <a:pPr marL="342900" indent="-342900">
              <a:buFont typeface="Arial" panose="020B0604020202020204" pitchFamily="34" charset="0"/>
              <a:buChar char="•"/>
            </a:pPr>
            <a:r>
              <a:rPr lang="en-IN" sz="2000" dirty="0"/>
              <a:t>Region – Mostly in Maharashtra</a:t>
            </a:r>
          </a:p>
          <a:p>
            <a:pPr marL="342900" indent="-342900">
              <a:buFont typeface="Arial" panose="020B0604020202020204" pitchFamily="34" charset="0"/>
              <a:buChar char="•"/>
            </a:pPr>
            <a:r>
              <a:rPr lang="en-US" sz="2000" dirty="0"/>
              <a:t>Delivery Distance From </a:t>
            </a:r>
            <a:r>
              <a:rPr lang="en-US" sz="2000" dirty="0" err="1"/>
              <a:t>Yavatmal</a:t>
            </a:r>
            <a:r>
              <a:rPr lang="en-US" sz="2000" dirty="0"/>
              <a:t> (in km)</a:t>
            </a:r>
          </a:p>
          <a:p>
            <a:pPr marL="342900" indent="-342900">
              <a:buFont typeface="Arial" panose="020B0604020202020204" pitchFamily="34" charset="0"/>
              <a:buChar char="•"/>
            </a:pPr>
            <a:r>
              <a:rPr lang="en-IN" sz="2000" dirty="0"/>
              <a:t>Return Flag – Product was returned (yes/no)</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35C8A-EC7D-3F22-7493-C02F4280645A}"/>
              </a:ext>
            </a:extLst>
          </p:cNvPr>
          <p:cNvPicPr>
            <a:picLocks noChangeAspect="1"/>
          </p:cNvPicPr>
          <p:nvPr/>
        </p:nvPicPr>
        <p:blipFill>
          <a:blip r:embed="rId2"/>
          <a:stretch>
            <a:fillRect/>
          </a:stretch>
        </p:blipFill>
        <p:spPr>
          <a:xfrm>
            <a:off x="11909429" y="7483369"/>
            <a:ext cx="2720971" cy="719337"/>
          </a:xfrm>
          <a:prstGeom prst="rect">
            <a:avLst/>
          </a:prstGeom>
        </p:spPr>
      </p:pic>
      <p:sp>
        <p:nvSpPr>
          <p:cNvPr id="7" name="TextBox 6">
            <a:extLst>
              <a:ext uri="{FF2B5EF4-FFF2-40B4-BE49-F238E27FC236}">
                <a16:creationId xmlns:a16="http://schemas.microsoft.com/office/drawing/2014/main" id="{69163346-183C-0782-E9AC-B0F9A70B72F2}"/>
              </a:ext>
            </a:extLst>
          </p:cNvPr>
          <p:cNvSpPr txBox="1"/>
          <p:nvPr/>
        </p:nvSpPr>
        <p:spPr>
          <a:xfrm>
            <a:off x="322729" y="403166"/>
            <a:ext cx="13554636" cy="568425"/>
          </a:xfrm>
          <a:prstGeom prst="rect">
            <a:avLst/>
          </a:prstGeom>
          <a:noFill/>
        </p:spPr>
        <p:txBody>
          <a:bodyPr wrap="square">
            <a:spAutoFit/>
          </a:bodyPr>
          <a:lstStyle/>
          <a:p>
            <a:pPr marL="0" indent="0" algn="ctr">
              <a:lnSpc>
                <a:spcPts val="3700"/>
              </a:lnSpc>
              <a:buNone/>
            </a:pPr>
            <a:r>
              <a:rPr lang="en-US" sz="3550" b="1" dirty="0">
                <a:solidFill>
                  <a:srgbClr val="006747"/>
                </a:solidFill>
                <a:latin typeface="Noto Serif SC Bold" pitchFamily="34" charset="0"/>
                <a:ea typeface="Noto Serif SC Bold" pitchFamily="34" charset="-122"/>
              </a:rPr>
              <a:t>DESCRIPTIVE STATISTICS AND METHODOLOGY</a:t>
            </a:r>
          </a:p>
        </p:txBody>
      </p:sp>
      <p:pic>
        <p:nvPicPr>
          <p:cNvPr id="11" name="Picture 10">
            <a:extLst>
              <a:ext uri="{FF2B5EF4-FFF2-40B4-BE49-F238E27FC236}">
                <a16:creationId xmlns:a16="http://schemas.microsoft.com/office/drawing/2014/main" id="{38BC4DE7-C274-CB55-782A-5A43ECC78816}"/>
              </a:ext>
            </a:extLst>
          </p:cNvPr>
          <p:cNvPicPr>
            <a:picLocks noChangeAspect="1"/>
          </p:cNvPicPr>
          <p:nvPr/>
        </p:nvPicPr>
        <p:blipFill>
          <a:blip r:embed="rId3"/>
          <a:stretch>
            <a:fillRect/>
          </a:stretch>
        </p:blipFill>
        <p:spPr>
          <a:xfrm>
            <a:off x="1776394" y="1307025"/>
            <a:ext cx="10647305" cy="2807775"/>
          </a:xfrm>
          <a:prstGeom prst="rect">
            <a:avLst/>
          </a:prstGeom>
        </p:spPr>
      </p:pic>
      <p:sp>
        <p:nvSpPr>
          <p:cNvPr id="13" name="TextBox 12">
            <a:extLst>
              <a:ext uri="{FF2B5EF4-FFF2-40B4-BE49-F238E27FC236}">
                <a16:creationId xmlns:a16="http://schemas.microsoft.com/office/drawing/2014/main" id="{56E979A1-186B-68F5-392B-A605D2F2A4AF}"/>
              </a:ext>
            </a:extLst>
          </p:cNvPr>
          <p:cNvSpPr txBox="1"/>
          <p:nvPr/>
        </p:nvSpPr>
        <p:spPr>
          <a:xfrm>
            <a:off x="1776394" y="4765638"/>
            <a:ext cx="1064730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Cleaned and standardized the dataset, fixed inconsistencies in the sales channels and date formats for reliable analysis.</a:t>
            </a:r>
          </a:p>
          <a:p>
            <a:pPr marL="285750" indent="-285750">
              <a:buFont typeface="Arial" panose="020B0604020202020204" pitchFamily="34" charset="0"/>
              <a:buChar char="•"/>
            </a:pPr>
            <a:r>
              <a:rPr lang="en-US" dirty="0"/>
              <a:t>Used Python (descriptive statistics) and Google Sheets to identify outliers and missing values, ensuring accurate results.</a:t>
            </a:r>
          </a:p>
          <a:p>
            <a:pPr marL="285750" indent="-285750">
              <a:buFont typeface="Arial" panose="020B0604020202020204" pitchFamily="34" charset="0"/>
              <a:buChar char="•"/>
            </a:pPr>
            <a:r>
              <a:rPr lang="en-US" dirty="0"/>
              <a:t>Visualized sales trends and vendor ordering patterns using line graphs and box plots in Python. </a:t>
            </a:r>
          </a:p>
          <a:p>
            <a:pPr marL="285750" indent="-285750">
              <a:buFont typeface="Arial" panose="020B0604020202020204" pitchFamily="34" charset="0"/>
              <a:buChar char="•"/>
            </a:pPr>
            <a:r>
              <a:rPr lang="en-US" dirty="0"/>
              <a:t>Held discussions with the business owner to gather practical insights beyond quantitative data.</a:t>
            </a:r>
          </a:p>
        </p:txBody>
      </p:sp>
    </p:spTree>
    <p:extLst>
      <p:ext uri="{BB962C8B-B14F-4D97-AF65-F5344CB8AC3E}">
        <p14:creationId xmlns:p14="http://schemas.microsoft.com/office/powerpoint/2010/main" val="3188197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2345167" y="805696"/>
            <a:ext cx="9290335" cy="882253"/>
          </a:xfrm>
          <a:prstGeom prst="rect">
            <a:avLst/>
          </a:prstGeom>
          <a:noFill/>
          <a:ln/>
        </p:spPr>
        <p:txBody>
          <a:bodyPr wrap="square" lIns="0" tIns="0" rIns="0" bIns="0" rtlCol="0" anchor="t"/>
          <a:lstStyle/>
          <a:p>
            <a:pPr marL="0" indent="0" algn="ctr">
              <a:lnSpc>
                <a:spcPts val="3450"/>
              </a:lnSpc>
              <a:buNone/>
            </a:pPr>
            <a:endParaRPr lang="en-US" sz="2750" dirty="0"/>
          </a:p>
        </p:txBody>
      </p:sp>
      <p:sp>
        <p:nvSpPr>
          <p:cNvPr id="11" name="Text 6"/>
          <p:cNvSpPr/>
          <p:nvPr/>
        </p:nvSpPr>
        <p:spPr>
          <a:xfrm>
            <a:off x="6103858" y="4044315"/>
            <a:ext cx="2248495" cy="275630"/>
          </a:xfrm>
          <a:prstGeom prst="rect">
            <a:avLst/>
          </a:prstGeom>
          <a:noFill/>
          <a:ln/>
        </p:spPr>
        <p:txBody>
          <a:bodyPr wrap="none" lIns="0" tIns="0" rIns="0" bIns="0" rtlCol="0" anchor="t"/>
          <a:lstStyle/>
          <a:p>
            <a:pPr marL="0" indent="0" algn="l">
              <a:lnSpc>
                <a:spcPts val="2150"/>
              </a:lnSpc>
              <a:buNone/>
            </a:pPr>
            <a:endParaRPr lang="en-US" sz="1700" dirty="0"/>
          </a:p>
        </p:txBody>
      </p:sp>
      <p:pic>
        <p:nvPicPr>
          <p:cNvPr id="21" name="Picture 20">
            <a:extLst>
              <a:ext uri="{FF2B5EF4-FFF2-40B4-BE49-F238E27FC236}">
                <a16:creationId xmlns:a16="http://schemas.microsoft.com/office/drawing/2014/main" id="{07D33CCC-D937-C916-43A2-5D4CBBC11C37}"/>
              </a:ext>
            </a:extLst>
          </p:cNvPr>
          <p:cNvPicPr>
            <a:picLocks noChangeAspect="1"/>
          </p:cNvPicPr>
          <p:nvPr/>
        </p:nvPicPr>
        <p:blipFill>
          <a:blip r:embed="rId3"/>
          <a:stretch>
            <a:fillRect/>
          </a:stretch>
        </p:blipFill>
        <p:spPr>
          <a:xfrm>
            <a:off x="12184657" y="7530353"/>
            <a:ext cx="2360133" cy="623943"/>
          </a:xfrm>
          <a:prstGeom prst="rect">
            <a:avLst/>
          </a:prstGeom>
        </p:spPr>
      </p:pic>
      <p:sp>
        <p:nvSpPr>
          <p:cNvPr id="22" name="Text 0">
            <a:extLst>
              <a:ext uri="{FF2B5EF4-FFF2-40B4-BE49-F238E27FC236}">
                <a16:creationId xmlns:a16="http://schemas.microsoft.com/office/drawing/2014/main" id="{6D3295EF-306B-FF5C-EF41-48CA075F8F1E}"/>
              </a:ext>
            </a:extLst>
          </p:cNvPr>
          <p:cNvSpPr/>
          <p:nvPr/>
        </p:nvSpPr>
        <p:spPr>
          <a:xfrm>
            <a:off x="471130" y="370165"/>
            <a:ext cx="13718206" cy="435531"/>
          </a:xfrm>
          <a:prstGeom prst="rect">
            <a:avLst/>
          </a:prstGeom>
          <a:noFill/>
          <a:ln/>
        </p:spPr>
        <p:txBody>
          <a:bodyPr wrap="none" lIns="0" tIns="0" rIns="0" bIns="0" rtlCol="0" anchor="t"/>
          <a:lstStyle/>
          <a:p>
            <a:pPr marL="0" indent="0" algn="ctr">
              <a:lnSpc>
                <a:spcPts val="2650"/>
              </a:lnSpc>
              <a:buNone/>
            </a:pPr>
            <a:r>
              <a:rPr lang="en-US" sz="3550" b="1" dirty="0">
                <a:solidFill>
                  <a:srgbClr val="006747"/>
                </a:solidFill>
                <a:latin typeface="Noto Serif SC Bold" pitchFamily="34" charset="0"/>
                <a:ea typeface="Noto Serif SC Bold" pitchFamily="34" charset="-122"/>
                <a:cs typeface="Noto Serif SC Bold" pitchFamily="34" charset="-120"/>
              </a:rPr>
              <a:t>IRREGULAR VENDOR ORDERING AND FLUCTUATING DEMAND OVERVIEW</a:t>
            </a:r>
            <a:endParaRPr lang="en-US" sz="3550" dirty="0"/>
          </a:p>
        </p:txBody>
      </p:sp>
      <p:pic>
        <p:nvPicPr>
          <p:cNvPr id="24" name="Picture 23">
            <a:extLst>
              <a:ext uri="{FF2B5EF4-FFF2-40B4-BE49-F238E27FC236}">
                <a16:creationId xmlns:a16="http://schemas.microsoft.com/office/drawing/2014/main" id="{C305BD06-2056-B3C0-75A2-D17BCA249F46}"/>
              </a:ext>
            </a:extLst>
          </p:cNvPr>
          <p:cNvPicPr>
            <a:picLocks noChangeAspect="1"/>
          </p:cNvPicPr>
          <p:nvPr/>
        </p:nvPicPr>
        <p:blipFill>
          <a:blip r:embed="rId4"/>
          <a:stretch>
            <a:fillRect/>
          </a:stretch>
        </p:blipFill>
        <p:spPr>
          <a:xfrm>
            <a:off x="613040" y="1124959"/>
            <a:ext cx="5432690" cy="3369643"/>
          </a:xfrm>
          <a:prstGeom prst="rect">
            <a:avLst/>
          </a:prstGeom>
        </p:spPr>
      </p:pic>
      <p:pic>
        <p:nvPicPr>
          <p:cNvPr id="26" name="Picture 25">
            <a:extLst>
              <a:ext uri="{FF2B5EF4-FFF2-40B4-BE49-F238E27FC236}">
                <a16:creationId xmlns:a16="http://schemas.microsoft.com/office/drawing/2014/main" id="{5BD761B3-8CC1-557A-2397-F72F5A7CD9F9}"/>
              </a:ext>
            </a:extLst>
          </p:cNvPr>
          <p:cNvPicPr>
            <a:picLocks noChangeAspect="1"/>
          </p:cNvPicPr>
          <p:nvPr/>
        </p:nvPicPr>
        <p:blipFill>
          <a:blip r:embed="rId5"/>
          <a:stretch>
            <a:fillRect/>
          </a:stretch>
        </p:blipFill>
        <p:spPr>
          <a:xfrm>
            <a:off x="4202033" y="4813863"/>
            <a:ext cx="5173538" cy="3208903"/>
          </a:xfrm>
          <a:prstGeom prst="rect">
            <a:avLst/>
          </a:prstGeom>
        </p:spPr>
      </p:pic>
      <p:pic>
        <p:nvPicPr>
          <p:cNvPr id="30" name="Picture 29">
            <a:extLst>
              <a:ext uri="{FF2B5EF4-FFF2-40B4-BE49-F238E27FC236}">
                <a16:creationId xmlns:a16="http://schemas.microsoft.com/office/drawing/2014/main" id="{DB4CC977-3AA0-9E21-385A-48644077D0C0}"/>
              </a:ext>
            </a:extLst>
          </p:cNvPr>
          <p:cNvPicPr>
            <a:picLocks noChangeAspect="1"/>
          </p:cNvPicPr>
          <p:nvPr/>
        </p:nvPicPr>
        <p:blipFill>
          <a:blip r:embed="rId6"/>
          <a:stretch>
            <a:fillRect/>
          </a:stretch>
        </p:blipFill>
        <p:spPr>
          <a:xfrm>
            <a:off x="7530275" y="1053347"/>
            <a:ext cx="5548145" cy="34412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5" name="Shape 2"/>
          <p:cNvSpPr/>
          <p:nvPr/>
        </p:nvSpPr>
        <p:spPr>
          <a:xfrm>
            <a:off x="5509022" y="8647033"/>
            <a:ext cx="148709" cy="148709"/>
          </a:xfrm>
          <a:prstGeom prst="roundRect">
            <a:avLst>
              <a:gd name="adj" fmla="val 12298"/>
            </a:avLst>
          </a:prstGeom>
          <a:solidFill>
            <a:srgbClr val="004D35"/>
          </a:solidFill>
          <a:ln/>
        </p:spPr>
      </p:sp>
      <p:sp>
        <p:nvSpPr>
          <p:cNvPr id="6" name="Text 3"/>
          <p:cNvSpPr/>
          <p:nvPr/>
        </p:nvSpPr>
        <p:spPr>
          <a:xfrm>
            <a:off x="5718691" y="8647033"/>
            <a:ext cx="1520309" cy="148709"/>
          </a:xfrm>
          <a:prstGeom prst="rect">
            <a:avLst/>
          </a:prstGeom>
          <a:noFill/>
          <a:ln/>
        </p:spPr>
        <p:txBody>
          <a:bodyPr wrap="none" lIns="0" tIns="0" rIns="0" bIns="0" rtlCol="0" anchor="t"/>
          <a:lstStyle/>
          <a:p>
            <a:pPr marL="0" indent="0" algn="l">
              <a:lnSpc>
                <a:spcPts val="1150"/>
              </a:lnSpc>
              <a:buNone/>
            </a:pPr>
            <a:r>
              <a:rPr lang="en-US" sz="1150" dirty="0">
                <a:solidFill>
                  <a:srgbClr val="4B4A4A"/>
                </a:solidFill>
                <a:latin typeface="Geist" pitchFamily="34" charset="0"/>
                <a:ea typeface="Geist" pitchFamily="34" charset="-122"/>
                <a:cs typeface="Geist" pitchFamily="34" charset="-120"/>
              </a:rPr>
              <a:t>Average Overstock (%)</a:t>
            </a:r>
            <a:endParaRPr lang="en-US" sz="1150" dirty="0"/>
          </a:p>
        </p:txBody>
      </p:sp>
      <p:sp>
        <p:nvSpPr>
          <p:cNvPr id="7" name="Shape 4"/>
          <p:cNvSpPr/>
          <p:nvPr/>
        </p:nvSpPr>
        <p:spPr>
          <a:xfrm>
            <a:off x="7391400" y="8647033"/>
            <a:ext cx="148709" cy="148709"/>
          </a:xfrm>
          <a:prstGeom prst="roundRect">
            <a:avLst>
              <a:gd name="adj" fmla="val 12298"/>
            </a:avLst>
          </a:prstGeom>
          <a:solidFill>
            <a:srgbClr val="00704D"/>
          </a:solidFill>
          <a:ln/>
        </p:spPr>
      </p:sp>
      <p:sp>
        <p:nvSpPr>
          <p:cNvPr id="8" name="Text 5"/>
          <p:cNvSpPr/>
          <p:nvPr/>
        </p:nvSpPr>
        <p:spPr>
          <a:xfrm>
            <a:off x="7601069" y="8647033"/>
            <a:ext cx="1438513" cy="148709"/>
          </a:xfrm>
          <a:prstGeom prst="rect">
            <a:avLst/>
          </a:prstGeom>
          <a:noFill/>
          <a:ln/>
        </p:spPr>
        <p:txBody>
          <a:bodyPr wrap="none" lIns="0" tIns="0" rIns="0" bIns="0" rtlCol="0" anchor="t"/>
          <a:lstStyle/>
          <a:p>
            <a:pPr marL="0" indent="0" algn="l">
              <a:lnSpc>
                <a:spcPts val="1150"/>
              </a:lnSpc>
              <a:buNone/>
            </a:pPr>
            <a:r>
              <a:rPr lang="en-US" sz="1150" dirty="0">
                <a:solidFill>
                  <a:srgbClr val="4B4A4A"/>
                </a:solidFill>
                <a:latin typeface="Geist" pitchFamily="34" charset="0"/>
                <a:ea typeface="Geist" pitchFamily="34" charset="-122"/>
                <a:cs typeface="Geist" pitchFamily="34" charset="-120"/>
              </a:rPr>
              <a:t>Average Stockout (%)</a:t>
            </a:r>
            <a:endParaRPr lang="en-US" sz="1150" dirty="0"/>
          </a:p>
        </p:txBody>
      </p:sp>
      <p:sp>
        <p:nvSpPr>
          <p:cNvPr id="9" name="Text 6"/>
          <p:cNvSpPr/>
          <p:nvPr/>
        </p:nvSpPr>
        <p:spPr>
          <a:xfrm>
            <a:off x="520541" y="9260562"/>
            <a:ext cx="13589318" cy="237887"/>
          </a:xfrm>
          <a:prstGeom prst="rect">
            <a:avLst/>
          </a:prstGeom>
          <a:noFill/>
          <a:ln/>
        </p:spPr>
        <p:txBody>
          <a:bodyPr wrap="non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Solar panels and mounting hardware frequently experienced overstock situations, while energy storage systems faced critical stockouts.</a:t>
            </a:r>
            <a:endParaRPr lang="en-US" sz="1150" dirty="0"/>
          </a:p>
        </p:txBody>
      </p:sp>
      <p:pic>
        <p:nvPicPr>
          <p:cNvPr id="10" name="Picture 9">
            <a:extLst>
              <a:ext uri="{FF2B5EF4-FFF2-40B4-BE49-F238E27FC236}">
                <a16:creationId xmlns:a16="http://schemas.microsoft.com/office/drawing/2014/main" id="{7F1230ED-DDE1-B0EA-9E7C-ED5CA88EAD7C}"/>
              </a:ext>
            </a:extLst>
          </p:cNvPr>
          <p:cNvPicPr>
            <a:picLocks noChangeAspect="1"/>
          </p:cNvPicPr>
          <p:nvPr/>
        </p:nvPicPr>
        <p:blipFill>
          <a:blip r:embed="rId3"/>
          <a:stretch>
            <a:fillRect/>
          </a:stretch>
        </p:blipFill>
        <p:spPr>
          <a:xfrm>
            <a:off x="12184657" y="7530353"/>
            <a:ext cx="2360133" cy="623943"/>
          </a:xfrm>
          <a:prstGeom prst="rect">
            <a:avLst/>
          </a:prstGeom>
        </p:spPr>
      </p:pic>
      <p:pic>
        <p:nvPicPr>
          <p:cNvPr id="11" name="Picture 10">
            <a:extLst>
              <a:ext uri="{FF2B5EF4-FFF2-40B4-BE49-F238E27FC236}">
                <a16:creationId xmlns:a16="http://schemas.microsoft.com/office/drawing/2014/main" id="{37C5D749-F511-C2C7-78A3-8DA3D78635F1}"/>
              </a:ext>
            </a:extLst>
          </p:cNvPr>
          <p:cNvPicPr>
            <a:picLocks noChangeAspect="1"/>
          </p:cNvPicPr>
          <p:nvPr/>
        </p:nvPicPr>
        <p:blipFill>
          <a:blip r:embed="rId4"/>
          <a:stretch>
            <a:fillRect/>
          </a:stretch>
        </p:blipFill>
        <p:spPr>
          <a:xfrm>
            <a:off x="596601" y="2189966"/>
            <a:ext cx="7391400" cy="4667250"/>
          </a:xfrm>
          <a:prstGeom prst="rect">
            <a:avLst/>
          </a:prstGeom>
        </p:spPr>
      </p:pic>
      <p:pic>
        <p:nvPicPr>
          <p:cNvPr id="13" name="Picture 12">
            <a:extLst>
              <a:ext uri="{FF2B5EF4-FFF2-40B4-BE49-F238E27FC236}">
                <a16:creationId xmlns:a16="http://schemas.microsoft.com/office/drawing/2014/main" id="{67607893-80C5-3F32-A74F-AE0615224018}"/>
              </a:ext>
            </a:extLst>
          </p:cNvPr>
          <p:cNvPicPr>
            <a:picLocks noChangeAspect="1"/>
          </p:cNvPicPr>
          <p:nvPr/>
        </p:nvPicPr>
        <p:blipFill>
          <a:blip r:embed="rId5"/>
          <a:stretch>
            <a:fillRect/>
          </a:stretch>
        </p:blipFill>
        <p:spPr>
          <a:xfrm>
            <a:off x="8664750" y="2244573"/>
            <a:ext cx="5287918" cy="4446120"/>
          </a:xfrm>
          <a:prstGeom prst="rect">
            <a:avLst/>
          </a:prstGeom>
        </p:spPr>
      </p:pic>
      <p:sp>
        <p:nvSpPr>
          <p:cNvPr id="15" name="TextBox 14">
            <a:extLst>
              <a:ext uri="{FF2B5EF4-FFF2-40B4-BE49-F238E27FC236}">
                <a16:creationId xmlns:a16="http://schemas.microsoft.com/office/drawing/2014/main" id="{EF1E0FE5-63EB-841C-1D7F-6AD02FCAE4B6}"/>
              </a:ext>
            </a:extLst>
          </p:cNvPr>
          <p:cNvSpPr txBox="1"/>
          <p:nvPr/>
        </p:nvSpPr>
        <p:spPr>
          <a:xfrm>
            <a:off x="720762" y="847577"/>
            <a:ext cx="13188875" cy="472245"/>
          </a:xfrm>
          <a:prstGeom prst="rect">
            <a:avLst/>
          </a:prstGeom>
          <a:noFill/>
        </p:spPr>
        <p:txBody>
          <a:bodyPr wrap="square">
            <a:spAutoFit/>
          </a:bodyPr>
          <a:lstStyle/>
          <a:p>
            <a:pPr marL="0" indent="0" algn="ctr">
              <a:lnSpc>
                <a:spcPts val="2650"/>
              </a:lnSpc>
              <a:buNone/>
            </a:pPr>
            <a:r>
              <a:rPr lang="en-US" sz="3550" b="1" dirty="0">
                <a:solidFill>
                  <a:srgbClr val="006747"/>
                </a:solidFill>
                <a:latin typeface="Noto Serif SC Bold" pitchFamily="34" charset="0"/>
                <a:ea typeface="Noto Serif SC Bold" pitchFamily="34" charset="-122"/>
                <a:cs typeface="Noto Serif SC Bold" pitchFamily="34" charset="-120"/>
              </a:rPr>
              <a:t>PLATFORM DEPENDENCY</a:t>
            </a:r>
            <a:endParaRPr lang="en-US" sz="355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408790" y="405669"/>
            <a:ext cx="13812819" cy="668536"/>
          </a:xfrm>
          <a:prstGeom prst="rect">
            <a:avLst/>
          </a:prstGeom>
          <a:noFill/>
          <a:ln/>
        </p:spPr>
        <p:txBody>
          <a:bodyPr wrap="square" lIns="0" tIns="0" rIns="0" bIns="0" rtlCol="0" anchor="t"/>
          <a:lstStyle/>
          <a:p>
            <a:pPr marL="0" indent="0" algn="ctr">
              <a:lnSpc>
                <a:spcPts val="4350"/>
              </a:lnSpc>
              <a:buNone/>
            </a:pPr>
            <a:r>
              <a:rPr lang="en-US" sz="3550" b="1" dirty="0">
                <a:solidFill>
                  <a:srgbClr val="006747"/>
                </a:solidFill>
                <a:latin typeface="Noto Serif SC Bold" pitchFamily="34" charset="0"/>
                <a:ea typeface="Noto Serif SC Bold" pitchFamily="34" charset="-122"/>
                <a:cs typeface="Noto Serif SC Bold" pitchFamily="34" charset="-120"/>
              </a:rPr>
              <a:t>RESULTS AND RECOMMENDATIONS</a:t>
            </a:r>
            <a:endParaRPr lang="en-US" sz="3550" dirty="0"/>
          </a:p>
        </p:txBody>
      </p:sp>
      <p:pic>
        <p:nvPicPr>
          <p:cNvPr id="17" name="Picture 16">
            <a:extLst>
              <a:ext uri="{FF2B5EF4-FFF2-40B4-BE49-F238E27FC236}">
                <a16:creationId xmlns:a16="http://schemas.microsoft.com/office/drawing/2014/main" id="{B2235E33-7BF3-FDFE-502E-82AD971C5CF6}"/>
              </a:ext>
            </a:extLst>
          </p:cNvPr>
          <p:cNvPicPr>
            <a:picLocks noChangeAspect="1"/>
          </p:cNvPicPr>
          <p:nvPr/>
        </p:nvPicPr>
        <p:blipFill>
          <a:blip r:embed="rId3"/>
          <a:stretch>
            <a:fillRect/>
          </a:stretch>
        </p:blipFill>
        <p:spPr>
          <a:xfrm>
            <a:off x="12101590" y="7489663"/>
            <a:ext cx="2528810" cy="668536"/>
          </a:xfrm>
          <a:prstGeom prst="rect">
            <a:avLst/>
          </a:prstGeom>
        </p:spPr>
      </p:pic>
      <p:pic>
        <p:nvPicPr>
          <p:cNvPr id="4" name="Picture 3">
            <a:extLst>
              <a:ext uri="{FF2B5EF4-FFF2-40B4-BE49-F238E27FC236}">
                <a16:creationId xmlns:a16="http://schemas.microsoft.com/office/drawing/2014/main" id="{68987194-D631-D539-27DA-CA9412394927}"/>
              </a:ext>
            </a:extLst>
          </p:cNvPr>
          <p:cNvPicPr>
            <a:picLocks noChangeAspect="1"/>
          </p:cNvPicPr>
          <p:nvPr/>
        </p:nvPicPr>
        <p:blipFill>
          <a:blip r:embed="rId4"/>
          <a:stretch>
            <a:fillRect/>
          </a:stretch>
        </p:blipFill>
        <p:spPr>
          <a:xfrm>
            <a:off x="10501166" y="1624737"/>
            <a:ext cx="3200847" cy="4420217"/>
          </a:xfrm>
          <a:prstGeom prst="rect">
            <a:avLst/>
          </a:prstGeom>
        </p:spPr>
      </p:pic>
      <p:pic>
        <p:nvPicPr>
          <p:cNvPr id="6" name="Picture 5">
            <a:extLst>
              <a:ext uri="{FF2B5EF4-FFF2-40B4-BE49-F238E27FC236}">
                <a16:creationId xmlns:a16="http://schemas.microsoft.com/office/drawing/2014/main" id="{1194947D-9067-15BD-AF3D-84CE9F10E1C3}"/>
              </a:ext>
            </a:extLst>
          </p:cNvPr>
          <p:cNvPicPr>
            <a:picLocks noChangeAspect="1"/>
          </p:cNvPicPr>
          <p:nvPr/>
        </p:nvPicPr>
        <p:blipFill>
          <a:blip r:embed="rId5"/>
          <a:stretch>
            <a:fillRect/>
          </a:stretch>
        </p:blipFill>
        <p:spPr>
          <a:xfrm>
            <a:off x="928387" y="1624737"/>
            <a:ext cx="8583223" cy="2829320"/>
          </a:xfrm>
          <a:prstGeom prst="rect">
            <a:avLst/>
          </a:prstGeom>
        </p:spPr>
      </p:pic>
      <p:sp>
        <p:nvSpPr>
          <p:cNvPr id="2" name="TextBox 1">
            <a:extLst>
              <a:ext uri="{FF2B5EF4-FFF2-40B4-BE49-F238E27FC236}">
                <a16:creationId xmlns:a16="http://schemas.microsoft.com/office/drawing/2014/main" id="{90CB071C-73B1-1BBE-1CAE-FD43DA0B3083}"/>
              </a:ext>
            </a:extLst>
          </p:cNvPr>
          <p:cNvSpPr txBox="1"/>
          <p:nvPr/>
        </p:nvSpPr>
        <p:spPr>
          <a:xfrm>
            <a:off x="928387" y="5075823"/>
            <a:ext cx="907622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Perform detailed studying of returns in order to reduce post sale losses and enhance satisfaction of customers. </a:t>
            </a:r>
            <a:endParaRPr lang="en-IN" dirty="0"/>
          </a:p>
          <a:p>
            <a:pPr marL="285750" indent="-285750">
              <a:buFont typeface="Arial" panose="020B0604020202020204" pitchFamily="34" charset="0"/>
              <a:buChar char="•"/>
            </a:pPr>
            <a:r>
              <a:rPr lang="en-US" dirty="0"/>
              <a:t>Invest in high-profit period marketing techniques to earn peak performance and average the daily profit constant with time.</a:t>
            </a:r>
          </a:p>
          <a:p>
            <a:pPr marL="285750" indent="-285750">
              <a:buFont typeface="Arial" panose="020B0604020202020204" pitchFamily="34" charset="0"/>
              <a:buChar char="•"/>
            </a:pPr>
            <a:r>
              <a:rPr lang="en-US" dirty="0"/>
              <a:t>Move strategic focus to grow the order and revenue split with Direct and Amazon where the profitability is much stronger and manage the vendor terms and supply chain contracts optimally to be cost effective. </a:t>
            </a:r>
            <a:endParaRPr lang="en-I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C37C704-DC6D-56FA-258D-122D2AD0C19F}"/>
              </a:ext>
            </a:extLst>
          </p:cNvPr>
          <p:cNvPicPr>
            <a:picLocks noChangeAspect="1"/>
          </p:cNvPicPr>
          <p:nvPr/>
        </p:nvPicPr>
        <p:blipFill>
          <a:blip r:embed="rId3"/>
          <a:stretch>
            <a:fillRect/>
          </a:stretch>
        </p:blipFill>
        <p:spPr>
          <a:xfrm>
            <a:off x="12184657" y="7530353"/>
            <a:ext cx="2360133" cy="623943"/>
          </a:xfrm>
          <a:prstGeom prst="rect">
            <a:avLst/>
          </a:prstGeom>
        </p:spPr>
      </p:pic>
      <p:sp>
        <p:nvSpPr>
          <p:cNvPr id="27" name="TextBox 26">
            <a:extLst>
              <a:ext uri="{FF2B5EF4-FFF2-40B4-BE49-F238E27FC236}">
                <a16:creationId xmlns:a16="http://schemas.microsoft.com/office/drawing/2014/main" id="{7285ED75-DF30-02A9-0A27-F6911B7E9CD2}"/>
              </a:ext>
            </a:extLst>
          </p:cNvPr>
          <p:cNvSpPr txBox="1"/>
          <p:nvPr/>
        </p:nvSpPr>
        <p:spPr>
          <a:xfrm>
            <a:off x="892885" y="477812"/>
            <a:ext cx="12844630" cy="635751"/>
          </a:xfrm>
          <a:prstGeom prst="rect">
            <a:avLst/>
          </a:prstGeom>
          <a:noFill/>
        </p:spPr>
        <p:txBody>
          <a:bodyPr wrap="square">
            <a:spAutoFit/>
          </a:bodyPr>
          <a:lstStyle/>
          <a:p>
            <a:pPr marL="0" indent="0" algn="ctr">
              <a:lnSpc>
                <a:spcPts val="4350"/>
              </a:lnSpc>
              <a:buNone/>
            </a:pPr>
            <a:r>
              <a:rPr lang="en-US" sz="3550" b="1" dirty="0">
                <a:solidFill>
                  <a:srgbClr val="006747"/>
                </a:solidFill>
                <a:latin typeface="Noto Serif SC Bold" pitchFamily="34" charset="0"/>
                <a:ea typeface="Noto Serif SC Bold" pitchFamily="34" charset="-122"/>
                <a:cs typeface="Noto Serif SC Bold" pitchFamily="34" charset="-120"/>
              </a:rPr>
              <a:t>RESULTS AND RECOMMENDATIONS</a:t>
            </a:r>
            <a:endParaRPr lang="en-US" sz="3550" dirty="0"/>
          </a:p>
        </p:txBody>
      </p:sp>
      <p:sp>
        <p:nvSpPr>
          <p:cNvPr id="2" name="TextBox 1">
            <a:extLst>
              <a:ext uri="{FF2B5EF4-FFF2-40B4-BE49-F238E27FC236}">
                <a16:creationId xmlns:a16="http://schemas.microsoft.com/office/drawing/2014/main" id="{C892E1C2-8CC8-D5F7-2FA8-F477ED177D72}"/>
              </a:ext>
            </a:extLst>
          </p:cNvPr>
          <p:cNvSpPr txBox="1"/>
          <p:nvPr/>
        </p:nvSpPr>
        <p:spPr>
          <a:xfrm>
            <a:off x="1021976" y="1563534"/>
            <a:ext cx="12844630" cy="923330"/>
          </a:xfrm>
          <a:prstGeom prst="rect">
            <a:avLst/>
          </a:prstGeom>
          <a:noFill/>
        </p:spPr>
        <p:txBody>
          <a:bodyPr wrap="square" rtlCol="0">
            <a:spAutoFit/>
          </a:bodyPr>
          <a:lstStyle/>
          <a:p>
            <a:r>
              <a:rPr lang="en-US" b="1" dirty="0"/>
              <a:t>Increase Product Line and Channel Diversification</a:t>
            </a:r>
          </a:p>
          <a:p>
            <a:pPr marL="285750" indent="-285750">
              <a:buFont typeface="Arial" panose="020B0604020202020204" pitchFamily="34" charset="0"/>
              <a:buChar char="•"/>
            </a:pPr>
            <a:r>
              <a:rPr lang="en-US" dirty="0"/>
              <a:t>Introduce complementary organic products (shampoo, conditioner, serum) to leverage existing brand trust</a:t>
            </a:r>
          </a:p>
          <a:p>
            <a:pPr marL="285750" indent="-285750">
              <a:buFont typeface="Arial" panose="020B0604020202020204" pitchFamily="34" charset="0"/>
              <a:buChar char="•"/>
            </a:pPr>
            <a:r>
              <a:rPr lang="en-US" dirty="0"/>
              <a:t>Explore offline distribution through local organic stores and community events to reduce e-commerce dependency</a:t>
            </a:r>
          </a:p>
        </p:txBody>
      </p:sp>
      <p:pic>
        <p:nvPicPr>
          <p:cNvPr id="6" name="Graphic 5" descr="Bottle">
            <a:extLst>
              <a:ext uri="{FF2B5EF4-FFF2-40B4-BE49-F238E27FC236}">
                <a16:creationId xmlns:a16="http://schemas.microsoft.com/office/drawing/2014/main" id="{DD9167F3-60EE-2D8D-6D27-8D3A7188FF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26" y="1710350"/>
            <a:ext cx="635751" cy="635751"/>
          </a:xfrm>
          <a:prstGeom prst="rect">
            <a:avLst/>
          </a:prstGeom>
        </p:spPr>
      </p:pic>
      <p:sp>
        <p:nvSpPr>
          <p:cNvPr id="7" name="TextBox 6">
            <a:extLst>
              <a:ext uri="{FF2B5EF4-FFF2-40B4-BE49-F238E27FC236}">
                <a16:creationId xmlns:a16="http://schemas.microsoft.com/office/drawing/2014/main" id="{66FD0582-8E15-04BC-DE15-DF73C6ABAED0}"/>
              </a:ext>
            </a:extLst>
          </p:cNvPr>
          <p:cNvSpPr txBox="1"/>
          <p:nvPr/>
        </p:nvSpPr>
        <p:spPr>
          <a:xfrm>
            <a:off x="1021976" y="2936838"/>
            <a:ext cx="8676029" cy="923330"/>
          </a:xfrm>
          <a:prstGeom prst="rect">
            <a:avLst/>
          </a:prstGeom>
          <a:noFill/>
        </p:spPr>
        <p:txBody>
          <a:bodyPr wrap="none" rtlCol="0">
            <a:spAutoFit/>
          </a:bodyPr>
          <a:lstStyle/>
          <a:p>
            <a:r>
              <a:rPr lang="en-US" b="1" dirty="0"/>
              <a:t>Improve Inventory and Demand Forecasting</a:t>
            </a:r>
          </a:p>
          <a:p>
            <a:pPr marL="285750" indent="-285750">
              <a:buFont typeface="Arial" panose="020B0604020202020204" pitchFamily="34" charset="0"/>
              <a:buChar char="•"/>
            </a:pPr>
            <a:r>
              <a:rPr lang="en-US" dirty="0"/>
              <a:t>Set optimal inventory levels based on average sales and lead times to prevent stockouts</a:t>
            </a:r>
          </a:p>
          <a:p>
            <a:pPr marL="285750" indent="-285750">
              <a:buFont typeface="Arial" panose="020B0604020202020204" pitchFamily="34" charset="0"/>
              <a:buChar char="•"/>
            </a:pPr>
            <a:r>
              <a:rPr lang="en-US" dirty="0"/>
              <a:t>Reduce holding costs and ensure timely delivery during peak demand periods</a:t>
            </a:r>
          </a:p>
        </p:txBody>
      </p:sp>
      <p:sp>
        <p:nvSpPr>
          <p:cNvPr id="8" name="TextBox 7">
            <a:extLst>
              <a:ext uri="{FF2B5EF4-FFF2-40B4-BE49-F238E27FC236}">
                <a16:creationId xmlns:a16="http://schemas.microsoft.com/office/drawing/2014/main" id="{D6BDBFDB-DB7A-2F63-A78A-2983434CF025}"/>
              </a:ext>
            </a:extLst>
          </p:cNvPr>
          <p:cNvSpPr txBox="1"/>
          <p:nvPr/>
        </p:nvSpPr>
        <p:spPr>
          <a:xfrm>
            <a:off x="1021976" y="4453666"/>
            <a:ext cx="8069389" cy="923330"/>
          </a:xfrm>
          <a:prstGeom prst="rect">
            <a:avLst/>
          </a:prstGeom>
          <a:noFill/>
        </p:spPr>
        <p:txBody>
          <a:bodyPr wrap="none" rtlCol="0">
            <a:spAutoFit/>
          </a:bodyPr>
          <a:lstStyle/>
          <a:p>
            <a:r>
              <a:rPr lang="en-IN" b="1" dirty="0"/>
              <a:t>Optimization of Vendor Relationship</a:t>
            </a:r>
          </a:p>
          <a:p>
            <a:pPr marL="285750" indent="-285750">
              <a:buFont typeface="Arial" panose="020B0604020202020204" pitchFamily="34" charset="0"/>
              <a:buChar char="•"/>
            </a:pPr>
            <a:r>
              <a:rPr lang="en-US" dirty="0"/>
              <a:t>Identify and phase out underperforming vendors with irregular ordering patterns</a:t>
            </a:r>
          </a:p>
          <a:p>
            <a:pPr marL="285750" indent="-285750">
              <a:buFont typeface="Arial" panose="020B0604020202020204" pitchFamily="34" charset="0"/>
              <a:buChar char="•"/>
            </a:pPr>
            <a:r>
              <a:rPr lang="en-US" dirty="0"/>
              <a:t>Offer early-payment discounts and volume incentives to reliable vendors</a:t>
            </a:r>
          </a:p>
        </p:txBody>
      </p:sp>
      <p:sp>
        <p:nvSpPr>
          <p:cNvPr id="9" name="TextBox 8">
            <a:extLst>
              <a:ext uri="{FF2B5EF4-FFF2-40B4-BE49-F238E27FC236}">
                <a16:creationId xmlns:a16="http://schemas.microsoft.com/office/drawing/2014/main" id="{BAB68D86-9BE2-66CD-F6D2-CA0E60DBFE03}"/>
              </a:ext>
            </a:extLst>
          </p:cNvPr>
          <p:cNvSpPr txBox="1"/>
          <p:nvPr/>
        </p:nvSpPr>
        <p:spPr>
          <a:xfrm>
            <a:off x="1021976" y="5970494"/>
            <a:ext cx="8183522" cy="923330"/>
          </a:xfrm>
          <a:prstGeom prst="rect">
            <a:avLst/>
          </a:prstGeom>
          <a:noFill/>
        </p:spPr>
        <p:txBody>
          <a:bodyPr wrap="none" rtlCol="0">
            <a:spAutoFit/>
          </a:bodyPr>
          <a:lstStyle/>
          <a:p>
            <a:r>
              <a:rPr lang="en-IN" b="1" dirty="0"/>
              <a:t>Marketing and Customer Retention</a:t>
            </a:r>
          </a:p>
          <a:p>
            <a:pPr marL="285750" indent="-285750">
              <a:buFont typeface="Arial" panose="020B0604020202020204" pitchFamily="34" charset="0"/>
              <a:buChar char="•"/>
            </a:pPr>
            <a:r>
              <a:rPr lang="en-US" dirty="0"/>
              <a:t>Use social media analytics to optimize ad spending and campaign effectiveness</a:t>
            </a:r>
          </a:p>
          <a:p>
            <a:pPr marL="285750" indent="-285750">
              <a:buFont typeface="Arial" panose="020B0604020202020204" pitchFamily="34" charset="0"/>
              <a:buChar char="•"/>
            </a:pPr>
            <a:r>
              <a:rPr lang="en-US" dirty="0"/>
              <a:t>Launch loyalty programs for repeat Direct channel customers to improve retention</a:t>
            </a:r>
          </a:p>
        </p:txBody>
      </p:sp>
      <p:pic>
        <p:nvPicPr>
          <p:cNvPr id="15" name="Graphic 14" descr="Target Audience">
            <a:extLst>
              <a:ext uri="{FF2B5EF4-FFF2-40B4-BE49-F238E27FC236}">
                <a16:creationId xmlns:a16="http://schemas.microsoft.com/office/drawing/2014/main" id="{5CA25506-BCAB-B381-F23B-C749975166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593" y="4557639"/>
            <a:ext cx="715384" cy="715384"/>
          </a:xfrm>
          <a:prstGeom prst="rect">
            <a:avLst/>
          </a:prstGeom>
        </p:spPr>
      </p:pic>
      <p:pic>
        <p:nvPicPr>
          <p:cNvPr id="17" name="Graphic 16" descr="Shopping cart">
            <a:extLst>
              <a:ext uri="{FF2B5EF4-FFF2-40B4-BE49-F238E27FC236}">
                <a16:creationId xmlns:a16="http://schemas.microsoft.com/office/drawing/2014/main" id="{BC0AF832-2CDC-BEFF-B17A-0FE9AD556A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3596" y="6147969"/>
            <a:ext cx="568380" cy="568380"/>
          </a:xfrm>
          <a:prstGeom prst="rect">
            <a:avLst/>
          </a:prstGeom>
        </p:spPr>
      </p:pic>
      <p:pic>
        <p:nvPicPr>
          <p:cNvPr id="19" name="Graphic 18" descr="Bar graph with upward trend">
            <a:extLst>
              <a:ext uri="{FF2B5EF4-FFF2-40B4-BE49-F238E27FC236}">
                <a16:creationId xmlns:a16="http://schemas.microsoft.com/office/drawing/2014/main" id="{F43EDF82-A663-A24B-5E5F-967A2B1440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3596" y="3061117"/>
            <a:ext cx="527967" cy="52796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571</Words>
  <Application>Microsoft Office PowerPoint</Application>
  <PresentationFormat>Custom</PresentationFormat>
  <Paragraphs>69</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Geist</vt:lpstr>
      <vt:lpstr>Arial</vt:lpstr>
      <vt:lpstr>Noto Serif SC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Aaditi Menon</cp:lastModifiedBy>
  <cp:revision>6</cp:revision>
  <dcterms:created xsi:type="dcterms:W3CDTF">2025-11-18T12:47:44Z</dcterms:created>
  <dcterms:modified xsi:type="dcterms:W3CDTF">2025-11-19T04:34:45Z</dcterms:modified>
</cp:coreProperties>
</file>